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56" r:id="rId2"/>
    <p:sldId id="273" r:id="rId3"/>
    <p:sldId id="285" r:id="rId4"/>
    <p:sldId id="257" r:id="rId5"/>
    <p:sldId id="270" r:id="rId6"/>
    <p:sldId id="271" r:id="rId7"/>
    <p:sldId id="276" r:id="rId8"/>
    <p:sldId id="272" r:id="rId9"/>
    <p:sldId id="281" r:id="rId10"/>
    <p:sldId id="282" r:id="rId11"/>
    <p:sldId id="283" r:id="rId12"/>
    <p:sldId id="284" r:id="rId13"/>
    <p:sldId id="286" r:id="rId14"/>
    <p:sldId id="288" r:id="rId15"/>
    <p:sldId id="290" r:id="rId16"/>
    <p:sldId id="289" r:id="rId17"/>
    <p:sldId id="275" r:id="rId18"/>
    <p:sldId id="277" r:id="rId19"/>
    <p:sldId id="280" r:id="rId20"/>
    <p:sldId id="287"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599" autoAdjust="0"/>
  </p:normalViewPr>
  <p:slideViewPr>
    <p:cSldViewPr>
      <p:cViewPr varScale="1">
        <p:scale>
          <a:sx n="76" d="100"/>
          <a:sy n="76" d="100"/>
        </p:scale>
        <p:origin x="67" y="269"/>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11/11/2019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11/11/2019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11/11/2019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11/11/2019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11/11/2019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11/11/2019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11/11/2019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11/11/2019</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11/11/2019</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11/11/2019</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11/11/2019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11/11/2019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11/11/2019</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609600"/>
            <a:ext cx="8915399" cy="1676400"/>
          </a:xfrm>
        </p:spPr>
        <p:txBody>
          <a:bodyPr/>
          <a:lstStyle/>
          <a:p>
            <a:pPr>
              <a:lnSpc>
                <a:spcPct val="150000"/>
              </a:lnSpc>
            </a:pPr>
            <a:r>
              <a:rPr lang="en-US" sz="4000" dirty="0"/>
              <a:t>PECKISH – TASTE THE MYTH</a:t>
            </a:r>
            <a:br>
              <a:rPr lang="en-US" sz="2800" dirty="0"/>
            </a:br>
            <a:r>
              <a:rPr lang="en-US" sz="3200" dirty="0"/>
              <a:t>GROUP-3</a:t>
            </a:r>
          </a:p>
        </p:txBody>
      </p:sp>
      <p:pic>
        <p:nvPicPr>
          <p:cNvPr id="7" name="Picture 6">
            <a:extLst>
              <a:ext uri="{FF2B5EF4-FFF2-40B4-BE49-F238E27FC236}">
                <a16:creationId xmlns:a16="http://schemas.microsoft.com/office/drawing/2014/main" id="{47726FB0-E1F8-2049-851C-8E3605229F18}"/>
              </a:ext>
            </a:extLst>
          </p:cNvPr>
          <p:cNvPicPr>
            <a:picLocks noChangeAspect="1"/>
          </p:cNvPicPr>
          <p:nvPr/>
        </p:nvPicPr>
        <p:blipFill rotWithShape="1">
          <a:blip r:embed="rId2" cstate="print">
            <a:alphaModFix amt="61000"/>
            <a:extLst>
              <a:ext uri="{28A0092B-C50C-407E-A947-70E740481C1C}">
                <a14:useLocalDpi xmlns:a14="http://schemas.microsoft.com/office/drawing/2010/main" val="0"/>
              </a:ext>
            </a:extLst>
          </a:blip>
          <a:srcRect l="14893" t="29307" r="10640" b="28827"/>
          <a:stretch/>
        </p:blipFill>
        <p:spPr>
          <a:xfrm>
            <a:off x="1522413" y="2667000"/>
            <a:ext cx="1704752" cy="1704753"/>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LOCAL DATABASE  </a:t>
            </a:r>
          </a:p>
        </p:txBody>
      </p:sp>
      <p:sp>
        <p:nvSpPr>
          <p:cNvPr id="3" name="Content Placeholder 2">
            <a:extLst>
              <a:ext uri="{FF2B5EF4-FFF2-40B4-BE49-F238E27FC236}">
                <a16:creationId xmlns:a16="http://schemas.microsoft.com/office/drawing/2014/main" id="{488FD598-2201-284B-BED5-97D30C2D2205}"/>
              </a:ext>
            </a:extLst>
          </p:cNvPr>
          <p:cNvSpPr>
            <a:spLocks noGrp="1"/>
          </p:cNvSpPr>
          <p:nvPr>
            <p:ph idx="1"/>
          </p:nvPr>
        </p:nvSpPr>
        <p:spPr>
          <a:xfrm>
            <a:off x="1522414" y="1905000"/>
            <a:ext cx="5791198" cy="4267200"/>
          </a:xfrm>
        </p:spPr>
        <p:txBody>
          <a:bodyPr/>
          <a:lstStyle/>
          <a:p>
            <a:r>
              <a:rPr lang="en-CA" dirty="0"/>
              <a:t>Local databases can be useful in the situations where you have to restrict server calls and make sure that request are sent to the server only when it’s necessary</a:t>
            </a:r>
          </a:p>
          <a:p>
            <a:r>
              <a:rPr lang="en-CA" dirty="0"/>
              <a:t>We have used local databases to store user favorites, cart items and reviews.</a:t>
            </a:r>
            <a:endParaRPr lang="en-US" dirty="0"/>
          </a:p>
        </p:txBody>
      </p:sp>
      <p:pic>
        <p:nvPicPr>
          <p:cNvPr id="6" name="Picture 5">
            <a:extLst>
              <a:ext uri="{FF2B5EF4-FFF2-40B4-BE49-F238E27FC236}">
                <a16:creationId xmlns:a16="http://schemas.microsoft.com/office/drawing/2014/main" id="{27D72EC5-A76A-E944-82B6-6991DB8296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0412" y="1714500"/>
            <a:ext cx="2509063" cy="4648200"/>
          </a:xfrm>
          <a:prstGeom prst="rect">
            <a:avLst/>
          </a:prstGeom>
        </p:spPr>
      </p:pic>
    </p:spTree>
    <p:extLst>
      <p:ext uri="{BB962C8B-B14F-4D97-AF65-F5344CB8AC3E}">
        <p14:creationId xmlns:p14="http://schemas.microsoft.com/office/powerpoint/2010/main" val="131296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FIREBASE CLOUD MESSAGING</a:t>
            </a:r>
          </a:p>
        </p:txBody>
      </p:sp>
      <p:sp>
        <p:nvSpPr>
          <p:cNvPr id="3" name="Content Placeholder 2">
            <a:extLst>
              <a:ext uri="{FF2B5EF4-FFF2-40B4-BE49-F238E27FC236}">
                <a16:creationId xmlns:a16="http://schemas.microsoft.com/office/drawing/2014/main" id="{488FD598-2201-284B-BED5-97D30C2D2205}"/>
              </a:ext>
            </a:extLst>
          </p:cNvPr>
          <p:cNvSpPr>
            <a:spLocks noGrp="1"/>
          </p:cNvSpPr>
          <p:nvPr>
            <p:ph idx="1"/>
          </p:nvPr>
        </p:nvSpPr>
        <p:spPr>
          <a:xfrm>
            <a:off x="1522414" y="1905000"/>
            <a:ext cx="5791198" cy="4267200"/>
          </a:xfrm>
        </p:spPr>
        <p:txBody>
          <a:bodyPr/>
          <a:lstStyle/>
          <a:p>
            <a:r>
              <a:rPr lang="en-CA" dirty="0"/>
              <a:t>Firebase Cloud Messaging (FCM) is a cross-platform messaging solution that lets developer to reliably deliver messages at no cost. </a:t>
            </a:r>
          </a:p>
          <a:p>
            <a:r>
              <a:rPr lang="en-CA" dirty="0"/>
              <a:t>In our application, notifications play very important role. In order to make those notification appear on user screen with minimum delay integration of FCM was crucial.</a:t>
            </a:r>
            <a:endParaRPr lang="en-US" dirty="0"/>
          </a:p>
        </p:txBody>
      </p:sp>
      <p:pic>
        <p:nvPicPr>
          <p:cNvPr id="5" name="Picture 4">
            <a:extLst>
              <a:ext uri="{FF2B5EF4-FFF2-40B4-BE49-F238E27FC236}">
                <a16:creationId xmlns:a16="http://schemas.microsoft.com/office/drawing/2014/main" id="{6784BB9B-CE44-1142-996A-55645AD9C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812" y="1752600"/>
            <a:ext cx="2520166" cy="4814270"/>
          </a:xfrm>
          <a:prstGeom prst="rect">
            <a:avLst/>
          </a:prstGeom>
        </p:spPr>
      </p:pic>
    </p:spTree>
    <p:extLst>
      <p:ext uri="{BB962C8B-B14F-4D97-AF65-F5344CB8AC3E}">
        <p14:creationId xmlns:p14="http://schemas.microsoft.com/office/powerpoint/2010/main" val="173601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NAVIGATION ELEMENTS</a:t>
            </a:r>
          </a:p>
        </p:txBody>
      </p:sp>
      <p:sp>
        <p:nvSpPr>
          <p:cNvPr id="3" name="Content Placeholder 2">
            <a:extLst>
              <a:ext uri="{FF2B5EF4-FFF2-40B4-BE49-F238E27FC236}">
                <a16:creationId xmlns:a16="http://schemas.microsoft.com/office/drawing/2014/main" id="{488FD598-2201-284B-BED5-97D30C2D2205}"/>
              </a:ext>
            </a:extLst>
          </p:cNvPr>
          <p:cNvSpPr>
            <a:spLocks noGrp="1"/>
          </p:cNvSpPr>
          <p:nvPr>
            <p:ph idx="1"/>
          </p:nvPr>
        </p:nvSpPr>
        <p:spPr>
          <a:xfrm>
            <a:off x="1522414" y="1905000"/>
            <a:ext cx="5791198" cy="4267200"/>
          </a:xfrm>
        </p:spPr>
        <p:txBody>
          <a:bodyPr/>
          <a:lstStyle/>
          <a:p>
            <a:r>
              <a:rPr lang="en-CA" b="1" dirty="0"/>
              <a:t>Navigation</a:t>
            </a:r>
            <a:r>
              <a:rPr lang="en-CA" dirty="0"/>
              <a:t> refers to the interactions that allow users to </a:t>
            </a:r>
            <a:r>
              <a:rPr lang="en-CA" b="1" dirty="0"/>
              <a:t>navigate</a:t>
            </a:r>
            <a:r>
              <a:rPr lang="en-CA" dirty="0"/>
              <a:t> across, into, and back out from the different pieces of content within your app.</a:t>
            </a:r>
          </a:p>
          <a:p>
            <a:r>
              <a:rPr lang="en-CA" dirty="0"/>
              <a:t>To make sure that all the user can access all the functionality regardless of the activity he’s currently in, we have implemented navigation drawer and bottom navigation menus.</a:t>
            </a:r>
            <a:endParaRPr lang="en-US" dirty="0"/>
          </a:p>
        </p:txBody>
      </p:sp>
      <p:pic>
        <p:nvPicPr>
          <p:cNvPr id="6" name="Picture 5">
            <a:extLst>
              <a:ext uri="{FF2B5EF4-FFF2-40B4-BE49-F238E27FC236}">
                <a16:creationId xmlns:a16="http://schemas.microsoft.com/office/drawing/2014/main" id="{D6DB4729-8E9E-6144-A74F-D45C2C8A39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9304" y="1805256"/>
            <a:ext cx="2485708" cy="4748446"/>
          </a:xfrm>
          <a:prstGeom prst="rect">
            <a:avLst/>
          </a:prstGeom>
        </p:spPr>
      </p:pic>
    </p:spTree>
    <p:extLst>
      <p:ext uri="{BB962C8B-B14F-4D97-AF65-F5344CB8AC3E}">
        <p14:creationId xmlns:p14="http://schemas.microsoft.com/office/powerpoint/2010/main" val="24502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SEARCHBAR OPTIMIZATION</a:t>
            </a:r>
          </a:p>
        </p:txBody>
      </p:sp>
      <p:sp>
        <p:nvSpPr>
          <p:cNvPr id="3" name="Content Placeholder 2">
            <a:extLst>
              <a:ext uri="{FF2B5EF4-FFF2-40B4-BE49-F238E27FC236}">
                <a16:creationId xmlns:a16="http://schemas.microsoft.com/office/drawing/2014/main" id="{488FD598-2201-284B-BED5-97D30C2D2205}"/>
              </a:ext>
            </a:extLst>
          </p:cNvPr>
          <p:cNvSpPr>
            <a:spLocks noGrp="1"/>
          </p:cNvSpPr>
          <p:nvPr>
            <p:ph idx="1"/>
          </p:nvPr>
        </p:nvSpPr>
        <p:spPr>
          <a:xfrm>
            <a:off x="1522414" y="1905000"/>
            <a:ext cx="5791198" cy="4267200"/>
          </a:xfrm>
        </p:spPr>
        <p:txBody>
          <a:bodyPr/>
          <a:lstStyle/>
          <a:p>
            <a:r>
              <a:rPr lang="en-CA" b="1" dirty="0"/>
              <a:t>Search bar </a:t>
            </a:r>
            <a:r>
              <a:rPr lang="en-CA" dirty="0"/>
              <a:t>optimization was necessary as we wanted to display recommendation when user clicks on the search bar and as soon he starts typing, list should be updated to match users search query.</a:t>
            </a:r>
          </a:p>
          <a:p>
            <a:r>
              <a:rPr lang="en-CA" dirty="0"/>
              <a:t>In addition to that we were able to implement functionality which is very specific to the navigation. For ex. If user search when he is on drinks menu , all the possible results that are available in the drinks menu are displayed.</a:t>
            </a:r>
            <a:endParaRPr lang="en-US" dirty="0"/>
          </a:p>
        </p:txBody>
      </p:sp>
      <p:pic>
        <p:nvPicPr>
          <p:cNvPr id="5" name="Picture 4">
            <a:extLst>
              <a:ext uri="{FF2B5EF4-FFF2-40B4-BE49-F238E27FC236}">
                <a16:creationId xmlns:a16="http://schemas.microsoft.com/office/drawing/2014/main" id="{652B22C5-6055-E746-A1FC-2CA963A80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9012" y="1752600"/>
            <a:ext cx="2552899" cy="4876800"/>
          </a:xfrm>
          <a:prstGeom prst="rect">
            <a:avLst/>
          </a:prstGeom>
        </p:spPr>
      </p:pic>
    </p:spTree>
    <p:extLst>
      <p:ext uri="{BB962C8B-B14F-4D97-AF65-F5344CB8AC3E}">
        <p14:creationId xmlns:p14="http://schemas.microsoft.com/office/powerpoint/2010/main" val="251295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SPLASH ACTIVITIES</a:t>
            </a:r>
          </a:p>
        </p:txBody>
      </p:sp>
      <p:pic>
        <p:nvPicPr>
          <p:cNvPr id="14" name="Picture 13">
            <a:extLst>
              <a:ext uri="{FF2B5EF4-FFF2-40B4-BE49-F238E27FC236}">
                <a16:creationId xmlns:a16="http://schemas.microsoft.com/office/drawing/2014/main" id="{27F431C1-5B85-8B4D-8118-7BEEBC1EE7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3356" y="1752600"/>
            <a:ext cx="2292655" cy="4561754"/>
          </a:xfrm>
          <a:prstGeom prst="rect">
            <a:avLst/>
          </a:prstGeom>
        </p:spPr>
      </p:pic>
      <p:pic>
        <p:nvPicPr>
          <p:cNvPr id="16" name="Picture 15">
            <a:extLst>
              <a:ext uri="{FF2B5EF4-FFF2-40B4-BE49-F238E27FC236}">
                <a16:creationId xmlns:a16="http://schemas.microsoft.com/office/drawing/2014/main" id="{344B2B29-9309-0E48-98A0-E5BEC9C1FC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012" y="1752601"/>
            <a:ext cx="2292654" cy="4561754"/>
          </a:xfrm>
          <a:prstGeom prst="rect">
            <a:avLst/>
          </a:prstGeom>
        </p:spPr>
      </p:pic>
      <p:pic>
        <p:nvPicPr>
          <p:cNvPr id="18" name="Picture 17">
            <a:extLst>
              <a:ext uri="{FF2B5EF4-FFF2-40B4-BE49-F238E27FC236}">
                <a16:creationId xmlns:a16="http://schemas.microsoft.com/office/drawing/2014/main" id="{63DACAF4-6985-9E46-B9B1-6F2F62969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6212" y="1752600"/>
            <a:ext cx="2293894" cy="4564221"/>
          </a:xfrm>
          <a:prstGeom prst="rect">
            <a:avLst/>
          </a:prstGeom>
        </p:spPr>
      </p:pic>
      <p:pic>
        <p:nvPicPr>
          <p:cNvPr id="22" name="Picture 21">
            <a:extLst>
              <a:ext uri="{FF2B5EF4-FFF2-40B4-BE49-F238E27FC236}">
                <a16:creationId xmlns:a16="http://schemas.microsoft.com/office/drawing/2014/main" id="{D0A4EF84-B1B8-F24A-B270-08AB36ABAE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037" y="1742354"/>
            <a:ext cx="2297804" cy="4572000"/>
          </a:xfrm>
          <a:prstGeom prst="rect">
            <a:avLst/>
          </a:prstGeom>
        </p:spPr>
      </p:pic>
    </p:spTree>
    <p:extLst>
      <p:ext uri="{BB962C8B-B14F-4D97-AF65-F5344CB8AC3E}">
        <p14:creationId xmlns:p14="http://schemas.microsoft.com/office/powerpoint/2010/main" val="84108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ADDITIONAL FUCNTIONS (SERVER SIDE)</a:t>
            </a:r>
          </a:p>
        </p:txBody>
      </p:sp>
      <p:pic>
        <p:nvPicPr>
          <p:cNvPr id="8" name="Picture 7">
            <a:extLst>
              <a:ext uri="{FF2B5EF4-FFF2-40B4-BE49-F238E27FC236}">
                <a16:creationId xmlns:a16="http://schemas.microsoft.com/office/drawing/2014/main" id="{2255885E-893C-F243-84CF-9BACE1B6C8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306" y="1752600"/>
            <a:ext cx="2431476" cy="4602162"/>
          </a:xfrm>
          <a:prstGeom prst="rect">
            <a:avLst/>
          </a:prstGeom>
        </p:spPr>
      </p:pic>
      <p:pic>
        <p:nvPicPr>
          <p:cNvPr id="10" name="Picture 9">
            <a:extLst>
              <a:ext uri="{FF2B5EF4-FFF2-40B4-BE49-F238E27FC236}">
                <a16:creationId xmlns:a16="http://schemas.microsoft.com/office/drawing/2014/main" id="{F3B0DB5F-CDBF-254A-965F-1259019262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675" y="1794271"/>
            <a:ext cx="2387443" cy="4518819"/>
          </a:xfrm>
          <a:prstGeom prst="rect">
            <a:avLst/>
          </a:prstGeom>
        </p:spPr>
      </p:pic>
      <p:pic>
        <p:nvPicPr>
          <p:cNvPr id="12" name="Picture 11">
            <a:extLst>
              <a:ext uri="{FF2B5EF4-FFF2-40B4-BE49-F238E27FC236}">
                <a16:creationId xmlns:a16="http://schemas.microsoft.com/office/drawing/2014/main" id="{DB0C5A84-3373-D049-8665-864ED82782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0012" y="1752600"/>
            <a:ext cx="2401660" cy="4545728"/>
          </a:xfrm>
          <a:prstGeom prst="rect">
            <a:avLst/>
          </a:prstGeom>
        </p:spPr>
      </p:pic>
    </p:spTree>
    <p:extLst>
      <p:ext uri="{BB962C8B-B14F-4D97-AF65-F5344CB8AC3E}">
        <p14:creationId xmlns:p14="http://schemas.microsoft.com/office/powerpoint/2010/main" val="396402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ADDITIONAL FUCNTIONS (CLIENT SIDE)</a:t>
            </a:r>
          </a:p>
        </p:txBody>
      </p:sp>
      <p:pic>
        <p:nvPicPr>
          <p:cNvPr id="4" name="Picture 3">
            <a:extLst>
              <a:ext uri="{FF2B5EF4-FFF2-40B4-BE49-F238E27FC236}">
                <a16:creationId xmlns:a16="http://schemas.microsoft.com/office/drawing/2014/main" id="{CA133CAB-4614-E247-8759-91BC82366E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5215" y="1737359"/>
            <a:ext cx="2352658" cy="4572000"/>
          </a:xfrm>
          <a:prstGeom prst="rect">
            <a:avLst/>
          </a:prstGeom>
        </p:spPr>
      </p:pic>
      <p:pic>
        <p:nvPicPr>
          <p:cNvPr id="6" name="Picture 5">
            <a:extLst>
              <a:ext uri="{FF2B5EF4-FFF2-40B4-BE49-F238E27FC236}">
                <a16:creationId xmlns:a16="http://schemas.microsoft.com/office/drawing/2014/main" id="{BEC1D4D1-2CD7-3949-B5C8-6AD7CC22D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2987" y="1752599"/>
            <a:ext cx="2352660" cy="4572001"/>
          </a:xfrm>
          <a:prstGeom prst="rect">
            <a:avLst/>
          </a:prstGeom>
        </p:spPr>
      </p:pic>
      <p:pic>
        <p:nvPicPr>
          <p:cNvPr id="9" name="Picture 8">
            <a:extLst>
              <a:ext uri="{FF2B5EF4-FFF2-40B4-BE49-F238E27FC236}">
                <a16:creationId xmlns:a16="http://schemas.microsoft.com/office/drawing/2014/main" id="{2DC1AF42-2D8C-0B4E-86D1-0F60392189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101" y="1752599"/>
            <a:ext cx="2352660" cy="4572001"/>
          </a:xfrm>
          <a:prstGeom prst="rect">
            <a:avLst/>
          </a:prstGeom>
        </p:spPr>
      </p:pic>
    </p:spTree>
    <p:extLst>
      <p:ext uri="{BB962C8B-B14F-4D97-AF65-F5344CB8AC3E}">
        <p14:creationId xmlns:p14="http://schemas.microsoft.com/office/powerpoint/2010/main" val="401472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RETROFIT CLIENT LIBRARY</a:t>
            </a:r>
          </a:p>
        </p:txBody>
      </p:sp>
      <p:sp>
        <p:nvSpPr>
          <p:cNvPr id="14" name="Content Placeholder 13"/>
          <p:cNvSpPr>
            <a:spLocks noGrp="1"/>
          </p:cNvSpPr>
          <p:nvPr>
            <p:ph idx="1"/>
          </p:nvPr>
        </p:nvSpPr>
        <p:spPr/>
        <p:txBody>
          <a:bodyPr>
            <a:normAutofit/>
          </a:bodyPr>
          <a:lstStyle/>
          <a:p>
            <a:r>
              <a:rPr lang="en-US" dirty="0"/>
              <a:t>Retrofit is a REST Client for Android and Java by Square. It makes it relatively easy to retrieve and upload JSON (or other structured data) via a REST based web service.</a:t>
            </a:r>
          </a:p>
          <a:p>
            <a:r>
              <a:rPr lang="en-US" dirty="0"/>
              <a:t> In Retrofit you configure which converter is used for the data serialization. Typically for JSON you use GSon, but you can add custom converters to process XML or other protocols. It uses the OkHttp library for HTTP requests. </a:t>
            </a:r>
          </a:p>
          <a:p>
            <a:endParaRPr lang="en-US" dirty="0"/>
          </a:p>
          <a:p>
            <a:endParaRPr lang="en-US" dirty="0"/>
          </a:p>
          <a:p>
            <a:endParaRPr lang="en-US" dirty="0"/>
          </a:p>
        </p:txBody>
      </p:sp>
    </p:spTree>
    <p:extLst>
      <p:ext uri="{BB962C8B-B14F-4D97-AF65-F5344CB8AC3E}">
        <p14:creationId xmlns:p14="http://schemas.microsoft.com/office/powerpoint/2010/main" val="42631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RETROFIT CLIENT LIBRARY</a:t>
            </a:r>
          </a:p>
        </p:txBody>
      </p:sp>
      <p:sp>
        <p:nvSpPr>
          <p:cNvPr id="14" name="Content Placeholder 13"/>
          <p:cNvSpPr>
            <a:spLocks noGrp="1"/>
          </p:cNvSpPr>
          <p:nvPr>
            <p:ph idx="1"/>
          </p:nvPr>
        </p:nvSpPr>
        <p:spPr/>
        <p:txBody>
          <a:bodyPr>
            <a:normAutofit/>
          </a:bodyPr>
          <a:lstStyle/>
          <a:p>
            <a:r>
              <a:rPr lang="en-US" dirty="0"/>
              <a:t>To work with Retrofit you need basically three classes.</a:t>
            </a:r>
          </a:p>
          <a:p>
            <a:pPr marL="0" indent="0">
              <a:buNone/>
            </a:pPr>
            <a:r>
              <a:rPr lang="en-US" dirty="0"/>
              <a:t>	1) Model class which is used to map the JSON data to</a:t>
            </a:r>
          </a:p>
          <a:p>
            <a:pPr marL="0" indent="0">
              <a:buNone/>
            </a:pPr>
            <a:r>
              <a:rPr lang="en-US" dirty="0"/>
              <a:t>	2) Interfaces which defines the possible HTTP operations</a:t>
            </a:r>
          </a:p>
          <a:p>
            <a:pPr marL="0" indent="0">
              <a:buNone/>
            </a:pPr>
            <a:r>
              <a:rPr lang="en-US" dirty="0"/>
              <a:t>	3) Retrofit.Builder class - Instance which uses the interface and 	the Builder API which allows defining the URL end point for the 	HTTP operation.</a:t>
            </a:r>
          </a:p>
          <a:p>
            <a:endParaRPr lang="en-US" dirty="0"/>
          </a:p>
        </p:txBody>
      </p:sp>
    </p:spTree>
    <p:extLst>
      <p:ext uri="{BB962C8B-B14F-4D97-AF65-F5344CB8AC3E}">
        <p14:creationId xmlns:p14="http://schemas.microsoft.com/office/powerpoint/2010/main" val="212010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PICASSO LIBRARY</a:t>
            </a:r>
          </a:p>
        </p:txBody>
      </p:sp>
      <p:sp>
        <p:nvSpPr>
          <p:cNvPr id="14" name="Content Placeholder 13"/>
          <p:cNvSpPr>
            <a:spLocks noGrp="1"/>
          </p:cNvSpPr>
          <p:nvPr>
            <p:ph idx="1"/>
          </p:nvPr>
        </p:nvSpPr>
        <p:spPr/>
        <p:txBody>
          <a:bodyPr>
            <a:normAutofit fontScale="92500"/>
          </a:bodyPr>
          <a:lstStyle/>
          <a:p>
            <a:r>
              <a:rPr lang="en-CA" dirty="0"/>
              <a:t>Images add much-needed context and visual flair to Android applications. Picasso allows for hassle-free image loading in android application.</a:t>
            </a:r>
          </a:p>
          <a:p>
            <a:r>
              <a:rPr lang="en-CA" dirty="0"/>
              <a:t>Many common pitfalls of image loading on Android are handled automatically by Picasso:</a:t>
            </a:r>
          </a:p>
          <a:p>
            <a:pPr marL="0" indent="0">
              <a:buNone/>
            </a:pPr>
            <a:r>
              <a:rPr lang="en-CA" dirty="0"/>
              <a:t>     - Handling ImageView recycling and download cancelation in an adapter.</a:t>
            </a:r>
          </a:p>
          <a:p>
            <a:pPr marL="0" indent="0">
              <a:buNone/>
            </a:pPr>
            <a:r>
              <a:rPr lang="en-CA" dirty="0"/>
              <a:t>     - Complex image transformations with minimal memory use.</a:t>
            </a:r>
          </a:p>
          <a:p>
            <a:pPr marL="0" indent="0">
              <a:buNone/>
            </a:pPr>
            <a:r>
              <a:rPr lang="en-CA" dirty="0"/>
              <a:t>     - Automatic memory and disk caching.</a:t>
            </a:r>
          </a:p>
          <a:p>
            <a:pPr marL="0" indent="0">
              <a:buNone/>
            </a:pPr>
            <a:br>
              <a:rPr lang="en-CA" dirty="0"/>
            </a:br>
            <a:endParaRPr lang="en-US" dirty="0"/>
          </a:p>
        </p:txBody>
      </p:sp>
    </p:spTree>
    <p:extLst>
      <p:ext uri="{BB962C8B-B14F-4D97-AF65-F5344CB8AC3E}">
        <p14:creationId xmlns:p14="http://schemas.microsoft.com/office/powerpoint/2010/main" val="30528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ABOUT THE APP</a:t>
            </a:r>
          </a:p>
        </p:txBody>
      </p:sp>
      <p:sp>
        <p:nvSpPr>
          <p:cNvPr id="14" name="Content Placeholder 13"/>
          <p:cNvSpPr>
            <a:spLocks noGrp="1"/>
          </p:cNvSpPr>
          <p:nvPr>
            <p:ph idx="1"/>
          </p:nvPr>
        </p:nvSpPr>
        <p:spPr/>
        <p:txBody>
          <a:bodyPr>
            <a:normAutofit/>
          </a:bodyPr>
          <a:lstStyle/>
          <a:p>
            <a:r>
              <a:rPr lang="en-US" dirty="0"/>
              <a:t>Restaurant Apps are making food available anywhere and everywhere.  Scalability, Affordability and Performance Enhancement are few on the benefits of mobile application development</a:t>
            </a:r>
          </a:p>
          <a:p>
            <a:r>
              <a:rPr lang="en-US" dirty="0"/>
              <a:t>Our application heavily relies on client-server communication. To provide simplified interface design for client and do the same for the administrator was the challenging part of the application.</a:t>
            </a:r>
          </a:p>
          <a:p>
            <a:endParaRPr lang="en-US" dirty="0"/>
          </a:p>
        </p:txBody>
      </p:sp>
    </p:spTree>
    <p:extLst>
      <p:ext uri="{BB962C8B-B14F-4D97-AF65-F5344CB8AC3E}">
        <p14:creationId xmlns:p14="http://schemas.microsoft.com/office/powerpoint/2010/main" val="183445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INTO THE FUTURE</a:t>
            </a:r>
          </a:p>
        </p:txBody>
      </p:sp>
      <p:sp>
        <p:nvSpPr>
          <p:cNvPr id="14" name="Content Placeholder 13"/>
          <p:cNvSpPr>
            <a:spLocks noGrp="1"/>
          </p:cNvSpPr>
          <p:nvPr>
            <p:ph idx="1"/>
          </p:nvPr>
        </p:nvSpPr>
        <p:spPr>
          <a:xfrm>
            <a:off x="1522414" y="1905000"/>
            <a:ext cx="9296398" cy="4267200"/>
          </a:xfrm>
        </p:spPr>
        <p:txBody>
          <a:bodyPr>
            <a:normAutofit/>
          </a:bodyPr>
          <a:lstStyle/>
          <a:p>
            <a:r>
              <a:rPr lang="en-CA" dirty="0"/>
              <a:t>While we have implemented a lot of features in this application, there are few functionalities that we are aiming to integrate in future:</a:t>
            </a:r>
          </a:p>
          <a:p>
            <a:pPr lvl="4"/>
            <a:endParaRPr lang="en-CA" dirty="0"/>
          </a:p>
          <a:p>
            <a:pPr lvl="4"/>
            <a:r>
              <a:rPr lang="en-CA" sz="1800" dirty="0"/>
              <a:t>Payment Gateway Integration</a:t>
            </a:r>
          </a:p>
          <a:p>
            <a:pPr lvl="4"/>
            <a:r>
              <a:rPr lang="en-CA" sz="1800" dirty="0"/>
              <a:t>Google Maps UI</a:t>
            </a:r>
          </a:p>
          <a:p>
            <a:pPr lvl="4"/>
            <a:r>
              <a:rPr lang="en-CA" sz="1800" dirty="0"/>
              <a:t>Text and Email Notifications</a:t>
            </a:r>
          </a:p>
          <a:p>
            <a:pPr lvl="4"/>
            <a:r>
              <a:rPr lang="en-CA" sz="1800" dirty="0"/>
              <a:t>Google Login Integration</a:t>
            </a:r>
          </a:p>
          <a:p>
            <a:pPr lvl="4"/>
            <a:r>
              <a:rPr lang="en-CA" sz="1800" dirty="0"/>
              <a:t>Recipes Section</a:t>
            </a:r>
          </a:p>
        </p:txBody>
      </p:sp>
    </p:spTree>
    <p:extLst>
      <p:ext uri="{BB962C8B-B14F-4D97-AF65-F5344CB8AC3E}">
        <p14:creationId xmlns:p14="http://schemas.microsoft.com/office/powerpoint/2010/main" val="125868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FLOW OF THE APP</a:t>
            </a:r>
          </a:p>
        </p:txBody>
      </p:sp>
      <p:grpSp>
        <p:nvGrpSpPr>
          <p:cNvPr id="7" name="Group 6">
            <a:extLst>
              <a:ext uri="{FF2B5EF4-FFF2-40B4-BE49-F238E27FC236}">
                <a16:creationId xmlns:a16="http://schemas.microsoft.com/office/drawing/2014/main" id="{11E91383-E0C0-594E-88E5-D177BC356B7B}"/>
              </a:ext>
            </a:extLst>
          </p:cNvPr>
          <p:cNvGrpSpPr/>
          <p:nvPr/>
        </p:nvGrpSpPr>
        <p:grpSpPr>
          <a:xfrm>
            <a:off x="4799012" y="1828800"/>
            <a:ext cx="3096895" cy="4749112"/>
            <a:chOff x="4393565" y="820738"/>
            <a:chExt cx="3401695" cy="5216525"/>
          </a:xfrm>
        </p:grpSpPr>
        <p:cxnSp>
          <p:nvCxnSpPr>
            <p:cNvPr id="9" name="Straight Connector 8">
              <a:extLst>
                <a:ext uri="{FF2B5EF4-FFF2-40B4-BE49-F238E27FC236}">
                  <a16:creationId xmlns:a16="http://schemas.microsoft.com/office/drawing/2014/main" id="{2F8E6F1B-6DC6-2B4E-91C1-C0BF5672346A}"/>
                </a:ext>
              </a:extLst>
            </p:cNvPr>
            <p:cNvCxnSpPr/>
            <p:nvPr/>
          </p:nvCxnSpPr>
          <p:spPr>
            <a:xfrm>
              <a:off x="6101080" y="1476693"/>
              <a:ext cx="0" cy="38874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679E3F-0BEE-C04A-8FCF-7FEFA003A423}"/>
                </a:ext>
              </a:extLst>
            </p:cNvPr>
            <p:cNvCxnSpPr/>
            <p:nvPr/>
          </p:nvCxnSpPr>
          <p:spPr>
            <a:xfrm>
              <a:off x="5045075" y="2327593"/>
              <a:ext cx="10528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C677A5-C054-C444-A377-535D954ACC98}"/>
                </a:ext>
              </a:extLst>
            </p:cNvPr>
            <p:cNvCxnSpPr/>
            <p:nvPr/>
          </p:nvCxnSpPr>
          <p:spPr>
            <a:xfrm>
              <a:off x="6096000" y="2935288"/>
              <a:ext cx="10528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57F9AD-4887-C144-ABFC-86D7179CC438}"/>
                </a:ext>
              </a:extLst>
            </p:cNvPr>
            <p:cNvCxnSpPr/>
            <p:nvPr/>
          </p:nvCxnSpPr>
          <p:spPr>
            <a:xfrm>
              <a:off x="5048250" y="3561398"/>
              <a:ext cx="10528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D635B9-3537-0744-84B1-07EA138B579F}"/>
                </a:ext>
              </a:extLst>
            </p:cNvPr>
            <p:cNvCxnSpPr/>
            <p:nvPr/>
          </p:nvCxnSpPr>
          <p:spPr>
            <a:xfrm>
              <a:off x="6097905" y="4329113"/>
              <a:ext cx="105283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88FAEE0-E522-744C-9DF8-C85229BDE4B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22140" y="1974533"/>
              <a:ext cx="644525" cy="644525"/>
            </a:xfrm>
            <a:prstGeom prst="rect">
              <a:avLst/>
            </a:prstGeom>
          </p:spPr>
        </p:pic>
        <p:pic>
          <p:nvPicPr>
            <p:cNvPr id="17" name="Picture 16">
              <a:extLst>
                <a:ext uri="{FF2B5EF4-FFF2-40B4-BE49-F238E27FC236}">
                  <a16:creationId xmlns:a16="http://schemas.microsoft.com/office/drawing/2014/main" id="{2E520669-A97A-BF46-ABD2-095D18294B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151370" y="2514918"/>
              <a:ext cx="643890" cy="643890"/>
            </a:xfrm>
            <a:prstGeom prst="rect">
              <a:avLst/>
            </a:prstGeom>
          </p:spPr>
        </p:pic>
        <p:pic>
          <p:nvPicPr>
            <p:cNvPr id="18" name="Picture 17">
              <a:extLst>
                <a:ext uri="{FF2B5EF4-FFF2-40B4-BE49-F238E27FC236}">
                  <a16:creationId xmlns:a16="http://schemas.microsoft.com/office/drawing/2014/main" id="{F9555220-DD45-A14A-9015-AC1D4AB7392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393565" y="3278823"/>
              <a:ext cx="659130" cy="659130"/>
            </a:xfrm>
            <a:prstGeom prst="rect">
              <a:avLst/>
            </a:prstGeom>
          </p:spPr>
        </p:pic>
        <p:pic>
          <p:nvPicPr>
            <p:cNvPr id="19" name="Picture 18">
              <a:extLst>
                <a:ext uri="{FF2B5EF4-FFF2-40B4-BE49-F238E27FC236}">
                  <a16:creationId xmlns:a16="http://schemas.microsoft.com/office/drawing/2014/main" id="{62A22310-09BF-BB49-A888-593F0D6B3C4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772150" y="820738"/>
              <a:ext cx="674370" cy="674370"/>
            </a:xfrm>
            <a:prstGeom prst="rect">
              <a:avLst/>
            </a:prstGeom>
          </p:spPr>
        </p:pic>
        <p:pic>
          <p:nvPicPr>
            <p:cNvPr id="20" name="Picture 19">
              <a:extLst>
                <a:ext uri="{FF2B5EF4-FFF2-40B4-BE49-F238E27FC236}">
                  <a16:creationId xmlns:a16="http://schemas.microsoft.com/office/drawing/2014/main" id="{BEA58BB6-8AF8-CD40-B6EF-07D080B185F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075805" y="4012883"/>
              <a:ext cx="629285" cy="629285"/>
            </a:xfrm>
            <a:prstGeom prst="rect">
              <a:avLst/>
            </a:prstGeom>
          </p:spPr>
        </p:pic>
        <p:pic>
          <p:nvPicPr>
            <p:cNvPr id="21" name="Picture 20">
              <a:extLst>
                <a:ext uri="{FF2B5EF4-FFF2-40B4-BE49-F238E27FC236}">
                  <a16:creationId xmlns:a16="http://schemas.microsoft.com/office/drawing/2014/main" id="{007020F3-6EE7-B545-9F9D-0E3220073765}"/>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772150" y="5362893"/>
              <a:ext cx="674370" cy="674370"/>
            </a:xfrm>
            <a:prstGeom prst="rect">
              <a:avLst/>
            </a:prstGeom>
          </p:spPr>
        </p:pic>
      </p:grpSp>
      <p:sp>
        <p:nvSpPr>
          <p:cNvPr id="8" name="TextBox 7">
            <a:extLst>
              <a:ext uri="{FF2B5EF4-FFF2-40B4-BE49-F238E27FC236}">
                <a16:creationId xmlns:a16="http://schemas.microsoft.com/office/drawing/2014/main" id="{96D06248-009B-744C-8B57-0E2BBD073953}"/>
              </a:ext>
            </a:extLst>
          </p:cNvPr>
          <p:cNvSpPr txBox="1"/>
          <p:nvPr/>
        </p:nvSpPr>
        <p:spPr>
          <a:xfrm>
            <a:off x="6668016" y="1962507"/>
            <a:ext cx="3617395" cy="313932"/>
          </a:xfrm>
          <a:prstGeom prst="rect">
            <a:avLst/>
          </a:prstGeom>
          <a:noFill/>
        </p:spPr>
        <p:txBody>
          <a:bodyPr wrap="square" rtlCol="0">
            <a:spAutoFit/>
          </a:bodyPr>
          <a:lstStyle/>
          <a:p>
            <a:pPr>
              <a:lnSpc>
                <a:spcPct val="90000"/>
              </a:lnSpc>
            </a:pPr>
            <a:r>
              <a:rPr lang="en-US" sz="1600" dirty="0"/>
              <a:t>Customer Places An Order Through App</a:t>
            </a:r>
          </a:p>
        </p:txBody>
      </p:sp>
      <p:sp>
        <p:nvSpPr>
          <p:cNvPr id="22" name="TextBox 21">
            <a:extLst>
              <a:ext uri="{FF2B5EF4-FFF2-40B4-BE49-F238E27FC236}">
                <a16:creationId xmlns:a16="http://schemas.microsoft.com/office/drawing/2014/main" id="{6E681F82-0A5F-1C42-82DC-E4FB9C81A217}"/>
              </a:ext>
            </a:extLst>
          </p:cNvPr>
          <p:cNvSpPr txBox="1"/>
          <p:nvPr/>
        </p:nvSpPr>
        <p:spPr>
          <a:xfrm>
            <a:off x="1250416" y="3043671"/>
            <a:ext cx="3397888" cy="313932"/>
          </a:xfrm>
          <a:prstGeom prst="rect">
            <a:avLst/>
          </a:prstGeom>
          <a:noFill/>
        </p:spPr>
        <p:txBody>
          <a:bodyPr wrap="square" rtlCol="0">
            <a:spAutoFit/>
          </a:bodyPr>
          <a:lstStyle/>
          <a:p>
            <a:pPr algn="r">
              <a:lnSpc>
                <a:spcPct val="90000"/>
              </a:lnSpc>
            </a:pPr>
            <a:r>
              <a:rPr lang="en-US" sz="1600" dirty="0"/>
              <a:t>Restaurant Receives Notification</a:t>
            </a:r>
          </a:p>
        </p:txBody>
      </p:sp>
      <p:sp>
        <p:nvSpPr>
          <p:cNvPr id="23" name="TextBox 22">
            <a:extLst>
              <a:ext uri="{FF2B5EF4-FFF2-40B4-BE49-F238E27FC236}">
                <a16:creationId xmlns:a16="http://schemas.microsoft.com/office/drawing/2014/main" id="{1D1F0C1C-F3C7-6047-8347-F1E4D8849720}"/>
              </a:ext>
            </a:extLst>
          </p:cNvPr>
          <p:cNvSpPr txBox="1"/>
          <p:nvPr/>
        </p:nvSpPr>
        <p:spPr>
          <a:xfrm>
            <a:off x="7999412" y="3596915"/>
            <a:ext cx="3397888" cy="313932"/>
          </a:xfrm>
          <a:prstGeom prst="rect">
            <a:avLst/>
          </a:prstGeom>
          <a:noFill/>
        </p:spPr>
        <p:txBody>
          <a:bodyPr wrap="square" rtlCol="0">
            <a:spAutoFit/>
          </a:bodyPr>
          <a:lstStyle/>
          <a:p>
            <a:pPr>
              <a:lnSpc>
                <a:spcPct val="90000"/>
              </a:lnSpc>
            </a:pPr>
            <a:r>
              <a:rPr lang="en-US" sz="1600" dirty="0"/>
              <a:t>Customer Order List Updated</a:t>
            </a:r>
          </a:p>
        </p:txBody>
      </p:sp>
      <p:sp>
        <p:nvSpPr>
          <p:cNvPr id="24" name="TextBox 23">
            <a:extLst>
              <a:ext uri="{FF2B5EF4-FFF2-40B4-BE49-F238E27FC236}">
                <a16:creationId xmlns:a16="http://schemas.microsoft.com/office/drawing/2014/main" id="{5D08BD55-CD33-FB48-A688-2F308946FB2E}"/>
              </a:ext>
            </a:extLst>
          </p:cNvPr>
          <p:cNvSpPr txBox="1"/>
          <p:nvPr/>
        </p:nvSpPr>
        <p:spPr>
          <a:xfrm>
            <a:off x="1106969" y="4166924"/>
            <a:ext cx="3397888" cy="313932"/>
          </a:xfrm>
          <a:prstGeom prst="rect">
            <a:avLst/>
          </a:prstGeom>
          <a:noFill/>
        </p:spPr>
        <p:txBody>
          <a:bodyPr wrap="square" rtlCol="0">
            <a:spAutoFit/>
          </a:bodyPr>
          <a:lstStyle/>
          <a:p>
            <a:pPr algn="r">
              <a:lnSpc>
                <a:spcPct val="90000"/>
              </a:lnSpc>
            </a:pPr>
            <a:r>
              <a:rPr lang="en-US" sz="1600" dirty="0"/>
              <a:t>Restaurant Prepares Order</a:t>
            </a:r>
          </a:p>
        </p:txBody>
      </p:sp>
      <p:sp>
        <p:nvSpPr>
          <p:cNvPr id="25" name="TextBox 24">
            <a:extLst>
              <a:ext uri="{FF2B5EF4-FFF2-40B4-BE49-F238E27FC236}">
                <a16:creationId xmlns:a16="http://schemas.microsoft.com/office/drawing/2014/main" id="{DD6C3558-31CC-0F4D-875A-97D388EFCBB1}"/>
              </a:ext>
            </a:extLst>
          </p:cNvPr>
          <p:cNvSpPr txBox="1"/>
          <p:nvPr/>
        </p:nvSpPr>
        <p:spPr>
          <a:xfrm>
            <a:off x="7997824" y="4642806"/>
            <a:ext cx="3397888" cy="757130"/>
          </a:xfrm>
          <a:prstGeom prst="rect">
            <a:avLst/>
          </a:prstGeom>
          <a:noFill/>
        </p:spPr>
        <p:txBody>
          <a:bodyPr wrap="square" rtlCol="0">
            <a:spAutoFit/>
          </a:bodyPr>
          <a:lstStyle/>
          <a:p>
            <a:pPr>
              <a:lnSpc>
                <a:spcPct val="90000"/>
              </a:lnSpc>
            </a:pPr>
            <a:r>
              <a:rPr lang="en-US" sz="1600" dirty="0"/>
              <a:t>Restaurant Notifies Customer That Order Is Ready And Forwards It To Delivery Staff</a:t>
            </a:r>
          </a:p>
        </p:txBody>
      </p:sp>
      <p:sp>
        <p:nvSpPr>
          <p:cNvPr id="26" name="TextBox 25">
            <a:extLst>
              <a:ext uri="{FF2B5EF4-FFF2-40B4-BE49-F238E27FC236}">
                <a16:creationId xmlns:a16="http://schemas.microsoft.com/office/drawing/2014/main" id="{D2CEBAED-2204-DE45-B5FC-69ECC959E023}"/>
              </a:ext>
            </a:extLst>
          </p:cNvPr>
          <p:cNvSpPr txBox="1"/>
          <p:nvPr/>
        </p:nvSpPr>
        <p:spPr>
          <a:xfrm>
            <a:off x="1979612" y="6128838"/>
            <a:ext cx="3891780" cy="313932"/>
          </a:xfrm>
          <a:prstGeom prst="rect">
            <a:avLst/>
          </a:prstGeom>
          <a:noFill/>
        </p:spPr>
        <p:txBody>
          <a:bodyPr wrap="square" rtlCol="0">
            <a:spAutoFit/>
          </a:bodyPr>
          <a:lstStyle/>
          <a:p>
            <a:pPr algn="r">
              <a:lnSpc>
                <a:spcPct val="90000"/>
              </a:lnSpc>
            </a:pPr>
            <a:r>
              <a:rPr lang="en-US" sz="1600" dirty="0"/>
              <a:t>Customer Is Notified And Food Is Delivered</a:t>
            </a:r>
          </a:p>
        </p:txBody>
      </p:sp>
    </p:spTree>
    <p:extLst>
      <p:ext uri="{BB962C8B-B14F-4D97-AF65-F5344CB8AC3E}">
        <p14:creationId xmlns:p14="http://schemas.microsoft.com/office/powerpoint/2010/main" val="42754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HAVE WE LEARNED</a:t>
            </a:r>
          </a:p>
        </p:txBody>
      </p:sp>
      <p:sp>
        <p:nvSpPr>
          <p:cNvPr id="14" name="Content Placeholder 13"/>
          <p:cNvSpPr>
            <a:spLocks noGrp="1"/>
          </p:cNvSpPr>
          <p:nvPr>
            <p:ph idx="1"/>
          </p:nvPr>
        </p:nvSpPr>
        <p:spPr/>
        <p:txBody>
          <a:bodyPr>
            <a:normAutofit/>
          </a:bodyPr>
          <a:lstStyle/>
          <a:p>
            <a:r>
              <a:rPr lang="en-US" dirty="0"/>
              <a:t>Firebase Authentication</a:t>
            </a:r>
          </a:p>
          <a:p>
            <a:r>
              <a:rPr lang="en-US" dirty="0"/>
              <a:t>Firebase Real Time Database</a:t>
            </a:r>
          </a:p>
          <a:p>
            <a:r>
              <a:rPr lang="en-US" dirty="0"/>
              <a:t>Firebase UI</a:t>
            </a:r>
          </a:p>
          <a:p>
            <a:r>
              <a:rPr lang="en-US" dirty="0"/>
              <a:t>Firebase Cloud Messaging</a:t>
            </a:r>
          </a:p>
          <a:p>
            <a:r>
              <a:rPr lang="en-US" dirty="0"/>
              <a:t>Local Database</a:t>
            </a:r>
          </a:p>
          <a:p>
            <a:r>
              <a:rPr lang="en-US" dirty="0"/>
              <a:t>SQLite Asset Helper Class</a:t>
            </a:r>
          </a:p>
          <a:p>
            <a:r>
              <a:rPr lang="en-US" dirty="0"/>
              <a:t>Recycler View</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HAVE WE LEARNED</a:t>
            </a:r>
          </a:p>
        </p:txBody>
      </p:sp>
      <p:sp>
        <p:nvSpPr>
          <p:cNvPr id="14" name="Content Placeholder 13"/>
          <p:cNvSpPr>
            <a:spLocks noGrp="1"/>
          </p:cNvSpPr>
          <p:nvPr>
            <p:ph idx="1"/>
          </p:nvPr>
        </p:nvSpPr>
        <p:spPr/>
        <p:txBody>
          <a:bodyPr/>
          <a:lstStyle/>
          <a:p>
            <a:r>
              <a:rPr lang="en-US" dirty="0"/>
              <a:t>Picasso Library</a:t>
            </a:r>
          </a:p>
          <a:p>
            <a:r>
              <a:rPr lang="en-US" dirty="0"/>
              <a:t>Services </a:t>
            </a:r>
          </a:p>
          <a:p>
            <a:r>
              <a:rPr lang="en-US" dirty="0"/>
              <a:t>Search Bar Optimization</a:t>
            </a:r>
          </a:p>
          <a:p>
            <a:r>
              <a:rPr lang="en-US" dirty="0"/>
              <a:t>Tokens</a:t>
            </a:r>
          </a:p>
          <a:p>
            <a:r>
              <a:rPr lang="en-US" dirty="0"/>
              <a:t>Retrofit Library, Retrofit </a:t>
            </a:r>
            <a:r>
              <a:rPr lang="en-US" dirty="0" err="1"/>
              <a:t>Gson</a:t>
            </a:r>
            <a:r>
              <a:rPr lang="en-US" dirty="0"/>
              <a:t> Converter</a:t>
            </a:r>
          </a:p>
          <a:p>
            <a:r>
              <a:rPr lang="en-US" dirty="0"/>
              <a:t>Bottom Navigation View</a:t>
            </a:r>
          </a:p>
          <a:p>
            <a:r>
              <a:rPr lang="en-US" dirty="0"/>
              <a:t>App Drawer </a:t>
            </a:r>
          </a:p>
        </p:txBody>
      </p:sp>
    </p:spTree>
    <p:extLst>
      <p:ext uri="{BB962C8B-B14F-4D97-AF65-F5344CB8AC3E}">
        <p14:creationId xmlns:p14="http://schemas.microsoft.com/office/powerpoint/2010/main" val="30009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FEATURES (CLIENT SIDE)</a:t>
            </a:r>
          </a:p>
        </p:txBody>
      </p:sp>
      <p:sp>
        <p:nvSpPr>
          <p:cNvPr id="14" name="Content Placeholder 13"/>
          <p:cNvSpPr>
            <a:spLocks noGrp="1"/>
          </p:cNvSpPr>
          <p:nvPr>
            <p:ph idx="1"/>
          </p:nvPr>
        </p:nvSpPr>
        <p:spPr/>
        <p:txBody>
          <a:bodyPr>
            <a:normAutofit/>
          </a:bodyPr>
          <a:lstStyle/>
          <a:p>
            <a:r>
              <a:rPr lang="en-US" dirty="0"/>
              <a:t>View Pager just for the first time</a:t>
            </a:r>
          </a:p>
          <a:p>
            <a:r>
              <a:rPr lang="en-US" dirty="0"/>
              <a:t>Search bar with suggest list</a:t>
            </a:r>
          </a:p>
          <a:p>
            <a:r>
              <a:rPr lang="en-US" dirty="0"/>
              <a:t>Quick Cart</a:t>
            </a:r>
          </a:p>
          <a:p>
            <a:r>
              <a:rPr lang="en-US" dirty="0"/>
              <a:t>User Reviews</a:t>
            </a:r>
          </a:p>
          <a:p>
            <a:r>
              <a:rPr lang="en-US" dirty="0"/>
              <a:t>Notifications(New order,  Change in Order(Tokens) )</a:t>
            </a:r>
          </a:p>
          <a:p>
            <a:r>
              <a:rPr lang="en-US" dirty="0"/>
              <a:t>User Session</a:t>
            </a:r>
          </a:p>
          <a:p>
            <a:r>
              <a:rPr lang="en-US" dirty="0"/>
              <a:t>Delete from Cart, Change # in cart</a:t>
            </a:r>
          </a:p>
          <a:p>
            <a:endParaRPr lang="en-US" dirty="0"/>
          </a:p>
          <a:p>
            <a:endParaRPr lang="en-US" dirty="0"/>
          </a:p>
          <a:p>
            <a:endParaRPr lang="en-US" dirty="0"/>
          </a:p>
        </p:txBody>
      </p:sp>
    </p:spTree>
    <p:extLst>
      <p:ext uri="{BB962C8B-B14F-4D97-AF65-F5344CB8AC3E}">
        <p14:creationId xmlns:p14="http://schemas.microsoft.com/office/powerpoint/2010/main" val="38680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FEATURES (CLIENT SIDE)</a:t>
            </a:r>
          </a:p>
        </p:txBody>
      </p:sp>
      <p:sp>
        <p:nvSpPr>
          <p:cNvPr id="14" name="Content Placeholder 13"/>
          <p:cNvSpPr>
            <a:spLocks noGrp="1"/>
          </p:cNvSpPr>
          <p:nvPr>
            <p:ph idx="1"/>
          </p:nvPr>
        </p:nvSpPr>
        <p:spPr/>
        <p:txBody>
          <a:bodyPr>
            <a:normAutofit/>
          </a:bodyPr>
          <a:lstStyle/>
          <a:p>
            <a:r>
              <a:rPr lang="en-US" dirty="0"/>
              <a:t>View Pager just for the first time</a:t>
            </a:r>
          </a:p>
          <a:p>
            <a:r>
              <a:rPr lang="en-US" dirty="0"/>
              <a:t>Search bar with suggest list</a:t>
            </a:r>
          </a:p>
          <a:p>
            <a:r>
              <a:rPr lang="en-US" dirty="0"/>
              <a:t>Quick Cart</a:t>
            </a:r>
          </a:p>
          <a:p>
            <a:r>
              <a:rPr lang="en-US" dirty="0"/>
              <a:t>User Reviews</a:t>
            </a:r>
          </a:p>
          <a:p>
            <a:r>
              <a:rPr lang="en-US" dirty="0"/>
              <a:t>Notifications(New order,  Change in Order(Tokens) )</a:t>
            </a:r>
          </a:p>
          <a:p>
            <a:r>
              <a:rPr lang="en-US" dirty="0"/>
              <a:t>User Session</a:t>
            </a:r>
          </a:p>
          <a:p>
            <a:r>
              <a:rPr lang="en-US" dirty="0"/>
              <a:t>Delete from Cart, Change # in cart</a:t>
            </a:r>
          </a:p>
          <a:p>
            <a:endParaRPr lang="en-US" dirty="0"/>
          </a:p>
          <a:p>
            <a:endParaRPr lang="en-US" dirty="0"/>
          </a:p>
          <a:p>
            <a:endParaRPr lang="en-US" dirty="0"/>
          </a:p>
        </p:txBody>
      </p:sp>
    </p:spTree>
    <p:extLst>
      <p:ext uri="{BB962C8B-B14F-4D97-AF65-F5344CB8AC3E}">
        <p14:creationId xmlns:p14="http://schemas.microsoft.com/office/powerpoint/2010/main" val="50028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FEATURES (SERVER SIDE)</a:t>
            </a:r>
          </a:p>
        </p:txBody>
      </p:sp>
      <p:sp>
        <p:nvSpPr>
          <p:cNvPr id="14" name="Content Placeholder 13"/>
          <p:cNvSpPr>
            <a:spLocks noGrp="1"/>
          </p:cNvSpPr>
          <p:nvPr>
            <p:ph idx="1"/>
          </p:nvPr>
        </p:nvSpPr>
        <p:spPr/>
        <p:txBody>
          <a:bodyPr>
            <a:normAutofit/>
          </a:bodyPr>
          <a:lstStyle/>
          <a:p>
            <a:r>
              <a:rPr lang="en-US" dirty="0"/>
              <a:t>Manage Orders</a:t>
            </a:r>
          </a:p>
          <a:p>
            <a:r>
              <a:rPr lang="en-US" dirty="0"/>
              <a:t>Add new items</a:t>
            </a:r>
          </a:p>
          <a:p>
            <a:r>
              <a:rPr lang="en-US" dirty="0"/>
              <a:t>Make Changes to Items</a:t>
            </a:r>
          </a:p>
          <a:p>
            <a:endParaRPr lang="en-US" dirty="0"/>
          </a:p>
          <a:p>
            <a:endParaRPr lang="en-US" dirty="0"/>
          </a:p>
          <a:p>
            <a:endParaRPr lang="en-US" dirty="0"/>
          </a:p>
        </p:txBody>
      </p:sp>
    </p:spTree>
    <p:extLst>
      <p:ext uri="{BB962C8B-B14F-4D97-AF65-F5344CB8AC3E}">
        <p14:creationId xmlns:p14="http://schemas.microsoft.com/office/powerpoint/2010/main" val="372404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931B-3FB9-B74C-A9DE-84D313641531}"/>
              </a:ext>
            </a:extLst>
          </p:cNvPr>
          <p:cNvSpPr>
            <a:spLocks noGrp="1"/>
          </p:cNvSpPr>
          <p:nvPr>
            <p:ph type="title"/>
          </p:nvPr>
        </p:nvSpPr>
        <p:spPr/>
        <p:txBody>
          <a:bodyPr/>
          <a:lstStyle/>
          <a:p>
            <a:r>
              <a:rPr lang="en-US" dirty="0"/>
              <a:t>FIREBASE AUTHENTICATION </a:t>
            </a:r>
          </a:p>
        </p:txBody>
      </p:sp>
      <p:sp>
        <p:nvSpPr>
          <p:cNvPr id="3" name="Content Placeholder 2">
            <a:extLst>
              <a:ext uri="{FF2B5EF4-FFF2-40B4-BE49-F238E27FC236}">
                <a16:creationId xmlns:a16="http://schemas.microsoft.com/office/drawing/2014/main" id="{488FD598-2201-284B-BED5-97D30C2D2205}"/>
              </a:ext>
            </a:extLst>
          </p:cNvPr>
          <p:cNvSpPr>
            <a:spLocks noGrp="1"/>
          </p:cNvSpPr>
          <p:nvPr>
            <p:ph idx="1"/>
          </p:nvPr>
        </p:nvSpPr>
        <p:spPr>
          <a:xfrm>
            <a:off x="1522414" y="1905000"/>
            <a:ext cx="5791198" cy="4267200"/>
          </a:xfrm>
        </p:spPr>
        <p:txBody>
          <a:bodyPr/>
          <a:lstStyle/>
          <a:p>
            <a:r>
              <a:rPr lang="en-CA" dirty="0"/>
              <a:t>Knowing a user's identity allows an app to securely save user data in the cloud and provide the same personalized experience across all of the user's devices.</a:t>
            </a:r>
          </a:p>
          <a:p>
            <a:r>
              <a:rPr lang="en-CA" dirty="0"/>
              <a:t>We have used firebase authentication services in order to validate user credentials.</a:t>
            </a:r>
            <a:endParaRPr lang="en-US" dirty="0"/>
          </a:p>
        </p:txBody>
      </p:sp>
      <p:pic>
        <p:nvPicPr>
          <p:cNvPr id="5" name="Picture 4">
            <a:extLst>
              <a:ext uri="{FF2B5EF4-FFF2-40B4-BE49-F238E27FC236}">
                <a16:creationId xmlns:a16="http://schemas.microsoft.com/office/drawing/2014/main" id="{EA3C206A-D959-064F-8C2B-5170461D5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6612" y="1752600"/>
            <a:ext cx="2532522" cy="4648200"/>
          </a:xfrm>
          <a:prstGeom prst="rect">
            <a:avLst/>
          </a:prstGeom>
        </p:spPr>
      </p:pic>
    </p:spTree>
    <p:extLst>
      <p:ext uri="{BB962C8B-B14F-4D97-AF65-F5344CB8AC3E}">
        <p14:creationId xmlns:p14="http://schemas.microsoft.com/office/powerpoint/2010/main" val="3995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0</TotalTime>
  <Words>808</Words>
  <Application>Microsoft Office PowerPoint</Application>
  <PresentationFormat>Custom</PresentationFormat>
  <Paragraphs>92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Consolas</vt:lpstr>
      <vt:lpstr>Corbel</vt:lpstr>
      <vt:lpstr>Chalkboard 16x9</vt:lpstr>
      <vt:lpstr>PECKISH – TASTE THE MYTH GROUP-3</vt:lpstr>
      <vt:lpstr>ABOUT THE APP</vt:lpstr>
      <vt:lpstr>FLOW OF THE APP</vt:lpstr>
      <vt:lpstr>WHAT HAVE WE LEARNED</vt:lpstr>
      <vt:lpstr>WHAT HAVE WE LEARNED</vt:lpstr>
      <vt:lpstr>FEATURES (CLIENT SIDE)</vt:lpstr>
      <vt:lpstr>FEATURES (CLIENT SIDE)</vt:lpstr>
      <vt:lpstr>FEATURES (SERVER SIDE)</vt:lpstr>
      <vt:lpstr>FIREBASE AUTHENTICATION </vt:lpstr>
      <vt:lpstr>LOCAL DATABASE  </vt:lpstr>
      <vt:lpstr>FIREBASE CLOUD MESSAGING</vt:lpstr>
      <vt:lpstr>NAVIGATION ELEMENTS</vt:lpstr>
      <vt:lpstr>SEARCHBAR OPTIMIZATION</vt:lpstr>
      <vt:lpstr>SPLASH ACTIVITIES</vt:lpstr>
      <vt:lpstr>ADDITIONAL FUCNTIONS (SERVER SIDE)</vt:lpstr>
      <vt:lpstr>ADDITIONAL FUCNTIONS (CLIENT SIDE)</vt:lpstr>
      <vt:lpstr>RETROFIT CLIENT LIBRARY</vt:lpstr>
      <vt:lpstr>RETROFIT CLIENT LIBRARY</vt:lpstr>
      <vt:lpstr>PICASSO LIBRARY</vt:lpstr>
      <vt:lpstr>INTO THE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App</dc:title>
  <dc:creator>Windows User</dc:creator>
  <cp:lastModifiedBy>ASHISH SHARMA</cp:lastModifiedBy>
  <cp:revision>33</cp:revision>
  <dcterms:created xsi:type="dcterms:W3CDTF">2019-04-06T16:37:17Z</dcterms:created>
  <dcterms:modified xsi:type="dcterms:W3CDTF">2019-11-12T04:45:16Z</dcterms:modified>
</cp:coreProperties>
</file>